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333" r:id="rId4"/>
    <p:sldId id="352" r:id="rId5"/>
    <p:sldId id="286" r:id="rId6"/>
    <p:sldId id="335" r:id="rId7"/>
    <p:sldId id="336" r:id="rId8"/>
    <p:sldId id="337" r:id="rId9"/>
    <p:sldId id="338" r:id="rId10"/>
    <p:sldId id="339" r:id="rId11"/>
    <p:sldId id="340" r:id="rId12"/>
    <p:sldId id="353" r:id="rId13"/>
    <p:sldId id="341" r:id="rId14"/>
    <p:sldId id="342" r:id="rId15"/>
    <p:sldId id="343" r:id="rId16"/>
    <p:sldId id="344" r:id="rId17"/>
    <p:sldId id="346" r:id="rId18"/>
    <p:sldId id="348" r:id="rId19"/>
    <p:sldId id="347" r:id="rId20"/>
    <p:sldId id="349" r:id="rId21"/>
    <p:sldId id="350" r:id="rId22"/>
    <p:sldId id="351" r:id="rId23"/>
    <p:sldId id="354" r:id="rId24"/>
    <p:sldId id="280" r:id="rId25"/>
  </p:sldIdLst>
  <p:sldSz cx="9144000" cy="6858000" type="screen4x3"/>
  <p:notesSz cx="6797675" cy="9926638"/>
  <p:embeddedFontLst>
    <p:embeddedFont>
      <p:font typeface="Source Sans Pro" panose="020B0604020202020204" charset="0"/>
      <p:regular r:id="rId27"/>
      <p:bold r:id="rId28"/>
      <p:italic r:id="rId29"/>
      <p:boldItalic r:id="rId30"/>
    </p:embeddedFont>
    <p:embeddedFont>
      <p:font typeface="Roboto Slab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9B1"/>
    <a:srgbClr val="3372C7"/>
    <a:srgbClr val="EA5C3B"/>
    <a:srgbClr val="263238"/>
    <a:srgbClr val="4C74A3"/>
    <a:srgbClr val="A0B8C9"/>
    <a:srgbClr val="6696D8"/>
    <a:srgbClr val="0041A8"/>
    <a:srgbClr val="009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4AAD79-96BE-444F-AB75-B2D39410A521}">
  <a:tblStyle styleId="{094AAD79-96BE-444F-AB75-B2D39410A5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6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65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564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68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58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869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863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380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822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419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607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742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923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09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29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600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78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42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402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639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244641" y="2047699"/>
            <a:ext cx="7680429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3372C7"/>
                </a:solidFill>
              </a:rPr>
              <a:t>Отчетно-выборное </a:t>
            </a:r>
            <a:r>
              <a:rPr lang="ru-RU" dirty="0">
                <a:solidFill>
                  <a:srgbClr val="3372C7"/>
                </a:solidFill>
              </a:rPr>
              <a:t>собрание </a:t>
            </a:r>
            <a:r>
              <a:rPr lang="ru-RU" dirty="0" smtClean="0">
                <a:solidFill>
                  <a:srgbClr val="3372C7"/>
                </a:solidFill>
              </a:rPr>
              <a:t>20</a:t>
            </a:r>
            <a:r>
              <a:rPr lang="en-US" dirty="0" smtClean="0">
                <a:solidFill>
                  <a:srgbClr val="3372C7"/>
                </a:solidFill>
              </a:rPr>
              <a:t>20</a:t>
            </a:r>
            <a:endParaRPr dirty="0">
              <a:solidFill>
                <a:srgbClr val="3372C7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141B3A-7629-486B-A54F-0C80B660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64" y="4263256"/>
            <a:ext cx="3122230" cy="259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08087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Благоустройство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10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4572000" y="1144987"/>
            <a:ext cx="2424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Установили фонари на бульваре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745" y="4762789"/>
            <a:ext cx="1781989" cy="1480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" y="1144987"/>
            <a:ext cx="3503613" cy="49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34981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Благоустройство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11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393700" y="1171880"/>
            <a:ext cx="345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Разметили парковку у 3-го и частично у 1-го и 5-го домов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96" b="28840"/>
          <a:stretch/>
        </p:blipFill>
        <p:spPr>
          <a:xfrm>
            <a:off x="6896745" y="5503254"/>
            <a:ext cx="1781989" cy="609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6"/>
          <a:stretch/>
        </p:blipFill>
        <p:spPr>
          <a:xfrm>
            <a:off x="4018469" y="1153584"/>
            <a:ext cx="4660265" cy="2463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988071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12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title" idx="4294967295"/>
          </p:nvPr>
        </p:nvSpPr>
        <p:spPr>
          <a:xfrm>
            <a:off x="785812" y="235255"/>
            <a:ext cx="7572375" cy="93662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Благоустройство</a:t>
            </a:r>
            <a:endParaRPr sz="2400" dirty="0">
              <a:solidFill>
                <a:srgbClr val="EA5C3B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96" b="28840"/>
          <a:stretch/>
        </p:blipFill>
        <p:spPr>
          <a:xfrm>
            <a:off x="6896745" y="5702541"/>
            <a:ext cx="1781989" cy="60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71880"/>
            <a:ext cx="4025900" cy="2264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28829"/>
            <a:ext cx="4023300" cy="301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1" y="3436449"/>
            <a:ext cx="4028608" cy="2266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3300" y="5257800"/>
            <a:ext cx="35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3372C7"/>
                </a:solidFill>
                <a:latin typeface="Roboto Slab" panose="020B0604020202020204" charset="0"/>
                <a:ea typeface="Roboto Slab" panose="020B0604020202020204" charset="0"/>
              </a:rPr>
              <a:t>В Южной Долине – красиво!</a:t>
            </a:r>
            <a:endParaRPr lang="en-US" sz="1800" dirty="0">
              <a:solidFill>
                <a:srgbClr val="3372C7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656754" y="159935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Безопасность</a:t>
            </a:r>
            <a:r>
              <a:rPr lang="ru-RU" dirty="0"/>
              <a:t> 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13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773450" y="5441574"/>
            <a:ext cx="571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Установили калитку и ворота за 9-ым домом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745" y="4762789"/>
            <a:ext cx="1781989" cy="1480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4" y="1433260"/>
            <a:ext cx="6527800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570490" y="252234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 smtClean="0">
                <a:solidFill>
                  <a:srgbClr val="EA5C3B"/>
                </a:solidFill>
              </a:rPr>
              <a:t>Текущий ремонт</a:t>
            </a:r>
            <a:r>
              <a:rPr lang="ru-RU" dirty="0" smtClean="0"/>
              <a:t> 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14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570490" y="1438799"/>
            <a:ext cx="3290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Отремонтировали помещение для хранения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50" b="27984"/>
          <a:stretch/>
        </p:blipFill>
        <p:spPr>
          <a:xfrm>
            <a:off x="6960890" y="5349763"/>
            <a:ext cx="1781989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30741"/>
          <a:stretch/>
        </p:blipFill>
        <p:spPr>
          <a:xfrm>
            <a:off x="4118620" y="1438799"/>
            <a:ext cx="3857625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93095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 smtClean="0">
                <a:solidFill>
                  <a:srgbClr val="EA5C3B"/>
                </a:solidFill>
              </a:rPr>
              <a:t>Текущий ремонт</a:t>
            </a:r>
            <a:r>
              <a:rPr lang="ru-RU" dirty="0" smtClean="0"/>
              <a:t> 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15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321016" y="4971800"/>
            <a:ext cx="3306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Произвели ремонт холлов после протечек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83" b="28451"/>
          <a:stretch/>
        </p:blipFill>
        <p:spPr>
          <a:xfrm>
            <a:off x="6896745" y="5425496"/>
            <a:ext cx="1781989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6" y="1686435"/>
            <a:ext cx="3771900" cy="282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8" r="13608"/>
          <a:stretch/>
        </p:blipFill>
        <p:spPr>
          <a:xfrm>
            <a:off x="4468483" y="1229995"/>
            <a:ext cx="3481717" cy="180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00"/>
          <a:stretch/>
        </p:blipFill>
        <p:spPr>
          <a:xfrm>
            <a:off x="4468483" y="3346929"/>
            <a:ext cx="3498850" cy="18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92534" y="327500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 smtClean="0">
                <a:solidFill>
                  <a:srgbClr val="EA5C3B"/>
                </a:solidFill>
              </a:rPr>
              <a:t>Текущий ремонт</a:t>
            </a:r>
            <a:r>
              <a:rPr lang="ru-RU" dirty="0" smtClean="0"/>
              <a:t> 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16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1487794" y="1572329"/>
            <a:ext cx="6181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Заменили насос ХВС в 5-ом доме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Заменили редуктор лифта в 1-ой парадной 5-го дома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Отремонтировали электропривод калитки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800" dirty="0" smtClean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Заменили насос котла в </a:t>
            </a:r>
            <a:r>
              <a:rPr lang="ru-RU" sz="1800" dirty="0" err="1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теплогенераторной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 7.1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Заменили расширительные баки насосов ХВС </a:t>
            </a: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в 7-ом и 9-ом доме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05" b="24692"/>
          <a:stretch/>
        </p:blipFill>
        <p:spPr>
          <a:xfrm>
            <a:off x="6659217" y="5473984"/>
            <a:ext cx="2019517" cy="762000"/>
          </a:xfrm>
          <a:prstGeom prst="rect">
            <a:avLst/>
          </a:prstGeom>
        </p:spPr>
      </p:pic>
      <p:sp>
        <p:nvSpPr>
          <p:cNvPr id="7" name="Shape 325">
            <a:extLst>
              <a:ext uri="{FF2B5EF4-FFF2-40B4-BE49-F238E27FC236}">
                <a16:creationId xmlns:a16="http://schemas.microsoft.com/office/drawing/2014/main" id="{63439164-46C4-4502-819B-5FAC6A4DF19B}"/>
              </a:ext>
            </a:extLst>
          </p:cNvPr>
          <p:cNvSpPr>
            <a:spLocks noChangeAspect="1"/>
          </p:cNvSpPr>
          <p:nvPr/>
        </p:nvSpPr>
        <p:spPr>
          <a:xfrm>
            <a:off x="756326" y="1449000"/>
            <a:ext cx="431800" cy="394970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469B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Shape 325">
            <a:extLst>
              <a:ext uri="{FF2B5EF4-FFF2-40B4-BE49-F238E27FC236}">
                <a16:creationId xmlns:a16="http://schemas.microsoft.com/office/drawing/2014/main" id="{4074273C-F631-4067-AE8F-1BC5F6ABA3EF}"/>
              </a:ext>
            </a:extLst>
          </p:cNvPr>
          <p:cNvSpPr>
            <a:spLocks noChangeAspect="1"/>
          </p:cNvSpPr>
          <p:nvPr/>
        </p:nvSpPr>
        <p:spPr>
          <a:xfrm>
            <a:off x="750652" y="2151899"/>
            <a:ext cx="431800" cy="394970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469B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Shape 325">
            <a:extLst>
              <a:ext uri="{FF2B5EF4-FFF2-40B4-BE49-F238E27FC236}">
                <a16:creationId xmlns:a16="http://schemas.microsoft.com/office/drawing/2014/main" id="{ACA91F1A-A92C-4064-893D-DE5B20A914CD}"/>
              </a:ext>
            </a:extLst>
          </p:cNvPr>
          <p:cNvSpPr>
            <a:spLocks noChangeAspect="1"/>
          </p:cNvSpPr>
          <p:nvPr/>
        </p:nvSpPr>
        <p:spPr>
          <a:xfrm>
            <a:off x="750652" y="2911051"/>
            <a:ext cx="431800" cy="394970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469B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0" name="Shape 325">
            <a:extLst>
              <a:ext uri="{FF2B5EF4-FFF2-40B4-BE49-F238E27FC236}">
                <a16:creationId xmlns:a16="http://schemas.microsoft.com/office/drawing/2014/main" id="{63439164-46C4-4502-819B-5FAC6A4DF19B}"/>
              </a:ext>
            </a:extLst>
          </p:cNvPr>
          <p:cNvSpPr>
            <a:spLocks noChangeAspect="1"/>
          </p:cNvSpPr>
          <p:nvPr/>
        </p:nvSpPr>
        <p:spPr>
          <a:xfrm>
            <a:off x="739575" y="3670203"/>
            <a:ext cx="431800" cy="394970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469B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1" name="Shape 325">
            <a:extLst>
              <a:ext uri="{FF2B5EF4-FFF2-40B4-BE49-F238E27FC236}">
                <a16:creationId xmlns:a16="http://schemas.microsoft.com/office/drawing/2014/main" id="{63439164-46C4-4502-819B-5FAC6A4DF19B}"/>
              </a:ext>
            </a:extLst>
          </p:cNvPr>
          <p:cNvSpPr>
            <a:spLocks noChangeAspect="1"/>
          </p:cNvSpPr>
          <p:nvPr/>
        </p:nvSpPr>
        <p:spPr>
          <a:xfrm>
            <a:off x="750652" y="4373102"/>
            <a:ext cx="431800" cy="394970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469B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159808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Текущий ремонт</a:t>
            </a:r>
            <a:r>
              <a:rPr lang="ru-RU" dirty="0"/>
              <a:t> 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17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377688" y="1321904"/>
            <a:ext cx="3200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з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аменили систему водостоков на входных группах 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у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становили систему автоматического подогрева водостоков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произвели </a:t>
            </a:r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локальный ремонт стен, потолков, плитки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а также локальный ремонт кровли на всех домах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43" y="4913034"/>
            <a:ext cx="1860491" cy="1546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7" y="1321904"/>
            <a:ext cx="4910667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34981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Текущий ремонт</a:t>
            </a:r>
            <a:r>
              <a:rPr lang="ru-RU" dirty="0"/>
              <a:t> 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18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377688" y="1321904"/>
            <a:ext cx="3200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д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оделываем косяки застройщика – установили навес над входом в ГРЩ 1 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тремонтировали шахты на 5-ом доме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окрасили ограждения газонов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тремонтировали поручни на лестничных пролетах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05" b="27597"/>
          <a:stretch/>
        </p:blipFill>
        <p:spPr>
          <a:xfrm>
            <a:off x="6813233" y="5435600"/>
            <a:ext cx="1860491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4" y="1306106"/>
            <a:ext cx="4572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5" y="3877856"/>
            <a:ext cx="993616" cy="1766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1" y="3877856"/>
            <a:ext cx="993616" cy="1766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16" y="3877856"/>
            <a:ext cx="1324821" cy="17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140530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Текущий ремонт</a:t>
            </a:r>
            <a:r>
              <a:rPr lang="ru-RU" dirty="0"/>
              <a:t> 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19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669788" y="1388064"/>
            <a:ext cx="4702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Подготовились к зиме… обманщице, установив щетки и заменив резиновые проступи.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26" b="24312"/>
          <a:stretch/>
        </p:blipFill>
        <p:spPr>
          <a:xfrm>
            <a:off x="6818243" y="5583834"/>
            <a:ext cx="1860491" cy="74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3" y="2669184"/>
            <a:ext cx="5181600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85" y="686875"/>
            <a:ext cx="2754540" cy="48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453460" y="1398760"/>
            <a:ext cx="7950924" cy="406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  <a:cs typeface="Source Sans Pro"/>
                <a:sym typeface="Source Sans Pro"/>
              </a:rPr>
              <a:t>Дорогие соседи!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  <a:cs typeface="Source Sans Pro"/>
                <a:sym typeface="Source Sans Pro"/>
              </a:rPr>
              <a:t>Приветствую каждого из Вас и от лица Правления ТСЖ благодарю за своевременную оплату коммунальных услуг, за Вашу активную позицию в жизни нашего жилого комплекса. Именно благодаря Вам, происходят позитивные изменения вокруг, преображается к лучшему наша территория и дома!</a:t>
            </a:r>
          </a:p>
          <a:p>
            <a:pPr lvl="0">
              <a:spcBef>
                <a:spcPts val="600"/>
              </a:spcBef>
            </a:pP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  <a:cs typeface="Source Sans Pro"/>
                <a:sym typeface="Source Sans Pro"/>
              </a:rPr>
              <a:t>Ушедший 2019 год, был достаточно продуктивным и обильным на события и действия. Обо всем по порядку: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  <a:cs typeface="Source Sans Pro"/>
              <a:sym typeface="Source Sans Pro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2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9CE7F0E-AF60-4B18-9B73-16E2FBF7E696}"/>
              </a:ext>
            </a:extLst>
          </p:cNvPr>
          <p:cNvSpPr txBox="1">
            <a:spLocks/>
          </p:cNvSpPr>
          <p:nvPr/>
        </p:nvSpPr>
        <p:spPr>
          <a:xfrm>
            <a:off x="453460" y="-181187"/>
            <a:ext cx="8237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2400" dirty="0" smtClean="0">
                <a:solidFill>
                  <a:srgbClr val="EA5C3B"/>
                </a:solidFill>
              </a:rPr>
              <a:t>Приветственное слово</a:t>
            </a:r>
            <a:endParaRPr lang="ru-RU" sz="2400" dirty="0">
              <a:solidFill>
                <a:srgbClr val="EA5C3B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55E531-2488-498F-B91E-48C1D5AEE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293" y="5237720"/>
            <a:ext cx="1781989" cy="148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34981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 smtClean="0">
                <a:solidFill>
                  <a:srgbClr val="EA5C3B"/>
                </a:solidFill>
              </a:rPr>
              <a:t>Южная долина – знак качества!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20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3785851" y="1260781"/>
            <a:ext cx="42532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Подключили личные кабинеты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Купили пылесос для более качественной уборки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Закупили оборудование для маленькой детской площадки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Прошли ежегодное обследование на безопасность лифтов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Провели дератизацию</a:t>
            </a:r>
          </a:p>
          <a:p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Устраняли засоры канализации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12" b="23490"/>
          <a:stretch/>
        </p:blipFill>
        <p:spPr>
          <a:xfrm>
            <a:off x="6818243" y="5384800"/>
            <a:ext cx="1860491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7" y="1260781"/>
            <a:ext cx="2577985" cy="45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32684" y="47943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Тариф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21</a:t>
            </a:fld>
            <a:endParaRPr dirty="0">
              <a:solidFill>
                <a:srgbClr val="3469B1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0138962-95CD-43C1-9265-24D0B6A59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65663"/>
              </p:ext>
            </p:extLst>
          </p:nvPr>
        </p:nvGraphicFramePr>
        <p:xfrm>
          <a:off x="997227" y="1171881"/>
          <a:ext cx="7571700" cy="516972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9904">
                  <a:extLst>
                    <a:ext uri="{9D8B030D-6E8A-4147-A177-3AD203B41FA5}">
                      <a16:colId xmlns:a16="http://schemas.microsoft.com/office/drawing/2014/main" val="777299716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783666125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2111894694"/>
                    </a:ext>
                  </a:extLst>
                </a:gridCol>
                <a:gridCol w="1204030">
                  <a:extLst>
                    <a:ext uri="{9D8B030D-6E8A-4147-A177-3AD203B41FA5}">
                      <a16:colId xmlns:a16="http://schemas.microsoft.com/office/drawing/2014/main" val="1338260974"/>
                    </a:ext>
                  </a:extLst>
                </a:gridCol>
              </a:tblGrid>
              <a:tr h="3488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Статья затрат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2019</a:t>
                      </a:r>
                      <a:endParaRPr lang="ru-RU" sz="1400" b="1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2020</a:t>
                      </a:r>
                      <a:endParaRPr lang="ru-RU" sz="1400" b="1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Разница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668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Управление домом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4,70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4,</a:t>
                      </a:r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85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+</a:t>
                      </a:r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15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164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Содержание общего имущества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11,18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11,</a:t>
                      </a:r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4</a:t>
                      </a:r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8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+</a:t>
                      </a:r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290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Текущий ремонт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2,40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2,40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0,00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121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Обслуживание лифтов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2,52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2,52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0,00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92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Вывоз ТБО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3,1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-3,10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481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Диспетчеризация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2,78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</a:t>
                      </a:r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8</a:t>
                      </a:r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+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0,05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422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Обслуживание газового оборудования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0,68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0,68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0,00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190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Уборка территории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2,80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13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+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0,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33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930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Уборка подъездов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2,17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2,</a:t>
                      </a:r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38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+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0,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21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836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Резервный фонд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1,84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0</a:t>
                      </a:r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,8</a:t>
                      </a:r>
                      <a:r>
                        <a:rPr lang="en-US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-1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,0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4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272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Благоустройство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0,00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7720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Безопасность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5,38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5,38</a:t>
                      </a:r>
                      <a:endParaRPr lang="ru-RU" sz="1400" b="0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+mn-cs"/>
                          <a:sym typeface="Arial"/>
                        </a:rPr>
                        <a:t>0,00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+mn-cs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992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Итого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40,55</a:t>
                      </a:r>
                      <a:endParaRPr lang="ru-RU" sz="1400" b="1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37,45</a:t>
                      </a:r>
                      <a:endParaRPr lang="ru-RU" sz="1400" b="1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Roboto Slab" panose="020B0604020202020204" charset="0"/>
                          <a:ea typeface="Roboto Slab" panose="020B0604020202020204" charset="0"/>
                        </a:rPr>
                        <a:t>-3,10</a:t>
                      </a:r>
                      <a:endParaRPr lang="ru-RU" sz="1400" b="1" i="0" u="none" strike="noStrike" dirty="0"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774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0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34981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Планы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22</a:t>
            </a:fld>
            <a:endParaRPr dirty="0">
              <a:solidFill>
                <a:srgbClr val="3469B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43" y="4913034"/>
            <a:ext cx="1860491" cy="15461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276378-46C0-4FB9-BA05-9FEF9E3B33AB}"/>
              </a:ext>
            </a:extLst>
          </p:cNvPr>
          <p:cNvSpPr/>
          <p:nvPr/>
        </p:nvSpPr>
        <p:spPr>
          <a:xfrm>
            <a:off x="566530" y="1773713"/>
            <a:ext cx="8577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Продолжить работы по ремонту фасадов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Локально отремонтировать асфальтовое покрытие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Завершить проект забора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Завершить нанесение разметки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Модернизировать детскую площадку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Установить на лифтовых холлах </a:t>
            </a:r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лампы 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с датчиками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Обустроить пространство для хранения велосипедов и колес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0184" y="1360350"/>
            <a:ext cx="6338915" cy="4972188"/>
          </a:xfrm>
        </p:spPr>
        <p:txBody>
          <a:bodyPr/>
          <a:lstStyle/>
          <a:p>
            <a:r>
              <a:rPr lang="ru-RU" sz="1800" b="0" dirty="0" smtClean="0">
                <a:solidFill>
                  <a:srgbClr val="3469B1"/>
                </a:solidFill>
              </a:rPr>
              <a:t>В этом году срок полномочий нашего правления подошел к концу. На предстоящем голосовании Вам предстоит выбрать: доверить ли нам управление нашими домами на ближайшие 2 года или нет.</a:t>
            </a:r>
            <a:br>
              <a:rPr lang="ru-RU" sz="1800" b="0" dirty="0" smtClean="0">
                <a:solidFill>
                  <a:srgbClr val="3469B1"/>
                </a:solidFill>
              </a:rPr>
            </a:br>
            <a:r>
              <a:rPr lang="ru-RU" sz="1800" b="0" dirty="0">
                <a:solidFill>
                  <a:srgbClr val="3469B1"/>
                </a:solidFill>
              </a:rPr>
              <a:t/>
            </a:r>
            <a:br>
              <a:rPr lang="ru-RU" sz="1800" b="0" dirty="0">
                <a:solidFill>
                  <a:srgbClr val="3469B1"/>
                </a:solidFill>
              </a:rPr>
            </a:br>
            <a:r>
              <a:rPr lang="ru-RU" sz="1800" b="0" dirty="0" smtClean="0">
                <a:solidFill>
                  <a:srgbClr val="3469B1"/>
                </a:solidFill>
              </a:rPr>
              <a:t>С наилучшими пожеланиями, члены правления:</a:t>
            </a:r>
            <a:br>
              <a:rPr lang="ru-RU" sz="1800" b="0" dirty="0" smtClean="0">
                <a:solidFill>
                  <a:srgbClr val="3469B1"/>
                </a:solidFill>
              </a:rPr>
            </a:br>
            <a:r>
              <a:rPr lang="ru-RU" sz="1800" b="0" dirty="0">
                <a:solidFill>
                  <a:srgbClr val="3469B1"/>
                </a:solidFill>
              </a:rPr>
              <a:t/>
            </a:r>
            <a:br>
              <a:rPr lang="ru-RU" sz="1800" b="0" dirty="0">
                <a:solidFill>
                  <a:srgbClr val="3469B1"/>
                </a:solidFill>
              </a:rPr>
            </a:br>
            <a:r>
              <a:rPr lang="ru-RU" sz="1800" b="0" dirty="0" smtClean="0">
                <a:solidFill>
                  <a:srgbClr val="3469B1"/>
                </a:solidFill>
              </a:rPr>
              <a:t>Карев Дмитрий Николаевич</a:t>
            </a:r>
            <a:br>
              <a:rPr lang="ru-RU" sz="1800" b="0" dirty="0" smtClean="0">
                <a:solidFill>
                  <a:srgbClr val="3469B1"/>
                </a:solidFill>
              </a:rPr>
            </a:br>
            <a:r>
              <a:rPr lang="ru-RU" sz="1800" b="0" dirty="0" err="1" smtClean="0">
                <a:solidFill>
                  <a:srgbClr val="3469B1"/>
                </a:solidFill>
              </a:rPr>
              <a:t>Пацюк</a:t>
            </a:r>
            <a:r>
              <a:rPr lang="ru-RU" sz="1800" b="0" dirty="0" smtClean="0">
                <a:solidFill>
                  <a:srgbClr val="3469B1"/>
                </a:solidFill>
              </a:rPr>
              <a:t> Александр</a:t>
            </a:r>
            <a:r>
              <a:rPr lang="en-US" sz="1800" b="0" dirty="0" smtClean="0">
                <a:solidFill>
                  <a:srgbClr val="3469B1"/>
                </a:solidFill>
              </a:rPr>
              <a:t> </a:t>
            </a:r>
            <a:r>
              <a:rPr lang="ru-RU" sz="1800" b="0" dirty="0" smtClean="0">
                <a:solidFill>
                  <a:srgbClr val="3469B1"/>
                </a:solidFill>
              </a:rPr>
              <a:t>Валериевич</a:t>
            </a:r>
            <a:br>
              <a:rPr lang="ru-RU" sz="1800" b="0" dirty="0" smtClean="0">
                <a:solidFill>
                  <a:srgbClr val="3469B1"/>
                </a:solidFill>
              </a:rPr>
            </a:br>
            <a:r>
              <a:rPr lang="ru-RU" sz="1800" b="0" dirty="0" smtClean="0">
                <a:solidFill>
                  <a:srgbClr val="3469B1"/>
                </a:solidFill>
              </a:rPr>
              <a:t>Суранов Сергей Викторович</a:t>
            </a:r>
            <a:br>
              <a:rPr lang="ru-RU" sz="1800" b="0" dirty="0" smtClean="0">
                <a:solidFill>
                  <a:srgbClr val="3469B1"/>
                </a:solidFill>
              </a:rPr>
            </a:br>
            <a:r>
              <a:rPr lang="ru-RU" sz="1800" b="0" dirty="0" smtClean="0">
                <a:solidFill>
                  <a:srgbClr val="3469B1"/>
                </a:solidFill>
              </a:rPr>
              <a:t>Языков Сергей Анатольевич</a:t>
            </a:r>
            <a:br>
              <a:rPr lang="ru-RU" sz="1800" b="0" dirty="0" smtClean="0">
                <a:solidFill>
                  <a:srgbClr val="3469B1"/>
                </a:solidFill>
              </a:rPr>
            </a:br>
            <a:r>
              <a:rPr lang="ru-RU" sz="1800" b="0" dirty="0">
                <a:solidFill>
                  <a:srgbClr val="3469B1"/>
                </a:solidFill>
              </a:rPr>
              <a:t/>
            </a:r>
            <a:br>
              <a:rPr lang="ru-RU" sz="1800" b="0" dirty="0">
                <a:solidFill>
                  <a:srgbClr val="3469B1"/>
                </a:solidFill>
              </a:rPr>
            </a:br>
            <a:r>
              <a:rPr lang="ru-RU" sz="1800" b="0" dirty="0" smtClean="0">
                <a:solidFill>
                  <a:srgbClr val="3469B1"/>
                </a:solidFill>
              </a:rPr>
              <a:t>и Председатель правления </a:t>
            </a:r>
            <a:br>
              <a:rPr lang="ru-RU" sz="1800" b="0" dirty="0" smtClean="0">
                <a:solidFill>
                  <a:srgbClr val="3469B1"/>
                </a:solidFill>
              </a:rPr>
            </a:br>
            <a:r>
              <a:rPr lang="ru-RU" sz="1800" b="0" dirty="0" smtClean="0">
                <a:solidFill>
                  <a:srgbClr val="3469B1"/>
                </a:solidFill>
              </a:rPr>
              <a:t>Афанащенко Павел Константинович!</a:t>
            </a:r>
            <a:br>
              <a:rPr lang="ru-RU" sz="1800" b="0" dirty="0" smtClean="0">
                <a:solidFill>
                  <a:srgbClr val="3469B1"/>
                </a:solidFill>
              </a:rPr>
            </a:br>
            <a:endParaRPr lang="en-US" sz="1800" b="0" dirty="0">
              <a:solidFill>
                <a:srgbClr val="3469B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8594725" y="6332538"/>
            <a:ext cx="549275" cy="52546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1381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ctrTitle" idx="4294967295"/>
          </p:nvPr>
        </p:nvSpPr>
        <p:spPr>
          <a:xfrm>
            <a:off x="665034" y="486671"/>
            <a:ext cx="8127274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3469B1"/>
                </a:solidFill>
              </a:rPr>
              <a:t>Возникли вопросы?</a:t>
            </a:r>
            <a:endParaRPr sz="6000" b="1" dirty="0">
              <a:solidFill>
                <a:srgbClr val="3469B1"/>
              </a:solidFill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665034" y="1972683"/>
            <a:ext cx="6593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Мы всегда рады вам!</a:t>
            </a:r>
            <a:endParaRPr sz="3600" b="1" dirty="0"/>
          </a:p>
        </p:txBody>
      </p:sp>
      <p:sp>
        <p:nvSpPr>
          <p:cNvPr id="377" name="Shape 377"/>
          <p:cNvSpPr txBox="1">
            <a:spLocks noGrp="1"/>
          </p:cNvSpPr>
          <p:nvPr>
            <p:ph type="body" idx="4294967295"/>
          </p:nvPr>
        </p:nvSpPr>
        <p:spPr>
          <a:xfrm>
            <a:off x="1411021" y="3354995"/>
            <a:ext cx="5063987" cy="1765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www.tsn-ud.com</a:t>
            </a:r>
            <a:endParaRPr dirty="0"/>
          </a:p>
          <a:p>
            <a:pPr marL="0" lvl="0" indent="0">
              <a:buNone/>
            </a:pPr>
            <a:r>
              <a:rPr lang="en-US" dirty="0"/>
              <a:t>https://vk.com/uzhnaydolina</a:t>
            </a:r>
            <a:endParaRPr dirty="0"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6" name="Shape 555">
            <a:extLst>
              <a:ext uri="{FF2B5EF4-FFF2-40B4-BE49-F238E27FC236}">
                <a16:creationId xmlns:a16="http://schemas.microsoft.com/office/drawing/2014/main" id="{BC1A715D-8C0A-4222-987A-2B0170A652FD}"/>
              </a:ext>
            </a:extLst>
          </p:cNvPr>
          <p:cNvSpPr/>
          <p:nvPr/>
        </p:nvSpPr>
        <p:spPr>
          <a:xfrm>
            <a:off x="901500" y="3354995"/>
            <a:ext cx="355800" cy="540111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3469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6F76D-B256-4D6F-9A6C-670DDF66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5" y="4065104"/>
            <a:ext cx="612146" cy="461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482718" y="4908176"/>
            <a:ext cx="8470365" cy="126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  <a:cs typeface="Source Sans Pro"/>
                <a:sym typeface="Source Sans Pro"/>
              </a:rPr>
              <a:t>За всю зиму на уборку трактором и вывоз снега с территории потрачено почти 250 </a:t>
            </a:r>
            <a:r>
              <a:rPr lang="ru-RU" sz="1800" dirty="0" err="1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  <a:cs typeface="Source Sans Pro"/>
                <a:sym typeface="Source Sans Pro"/>
              </a:rPr>
              <a:t>т.р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  <a:cs typeface="Source Sans Pro"/>
                <a:sym typeface="Source Sans Pro"/>
              </a:rPr>
              <a:t>. Это в 5 раз больше средних затрат на уборку снега. Зато по территории всегда можно было пройти и проехать.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  <a:cs typeface="Source Sans Pro"/>
              <a:sym typeface="Source Sans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801728" y="1890300"/>
            <a:ext cx="3338883" cy="4967700"/>
          </a:xfrm>
        </p:spPr>
        <p:txBody>
          <a:bodyPr/>
          <a:lstStyle/>
          <a:p>
            <a:pPr marL="63500" lvl="0" indent="0">
              <a:buNone/>
            </a:pPr>
            <a:r>
              <a:rPr lang="ru-RU" sz="24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Прошлая зима была очень снежной, нет, ОЧЕНЬ СНЕЖНОЙ!</a:t>
            </a:r>
          </a:p>
          <a:p>
            <a:endParaRPr lang="en-US"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3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9CE7F0E-AF60-4B18-9B73-16E2FBF7E696}"/>
              </a:ext>
            </a:extLst>
          </p:cNvPr>
          <p:cNvSpPr txBox="1">
            <a:spLocks/>
          </p:cNvSpPr>
          <p:nvPr/>
        </p:nvSpPr>
        <p:spPr>
          <a:xfrm>
            <a:off x="1038436" y="139400"/>
            <a:ext cx="7067128" cy="69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2400" dirty="0" smtClean="0">
                <a:solidFill>
                  <a:srgbClr val="EA5C3B"/>
                </a:solidFill>
              </a:rPr>
              <a:t>Южная Долина – эталон уборки!</a:t>
            </a:r>
            <a:endParaRPr lang="ru-RU" sz="2400" dirty="0">
              <a:solidFill>
                <a:srgbClr val="EA5C3B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55E531-2488-498F-B91E-48C1D5AEE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</a:extLst>
          </a:blip>
          <a:srcRect l="-510" t="26105" r="-510" b="23470"/>
          <a:stretch/>
        </p:blipFill>
        <p:spPr>
          <a:xfrm>
            <a:off x="6580174" y="5970063"/>
            <a:ext cx="1781989" cy="7261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7" y="1020245"/>
            <a:ext cx="5015592" cy="37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rgbClr val="3372C7"/>
                </a:solidFill>
              </a:rPr>
              <a:t>4</a:t>
            </a:fld>
            <a:endParaRPr lang="en" dirty="0">
              <a:solidFill>
                <a:srgbClr val="3372C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6" y="410826"/>
            <a:ext cx="4992420" cy="3744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94" y="3216842"/>
            <a:ext cx="4468077" cy="335105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22577" y="1600200"/>
            <a:ext cx="3675300" cy="49677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63500" indent="0">
              <a:buNone/>
            </a:pPr>
            <a:r>
              <a:rPr lang="ru-RU" sz="2400" dirty="0" smtClean="0">
                <a:solidFill>
                  <a:srgbClr val="3372C7"/>
                </a:solidFill>
                <a:latin typeface="Roboto Slab" panose="020B0604020202020204" charset="0"/>
                <a:ea typeface="Roboto Slab" panose="020B0604020202020204" charset="0"/>
              </a:rPr>
              <a:t>СНЕГ, СНЕГ, СНЕГ!</a:t>
            </a:r>
            <a:endParaRPr lang="en-US" sz="2400" dirty="0">
              <a:solidFill>
                <a:srgbClr val="3372C7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351546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Капитальный ремонт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5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417469" y="1405011"/>
            <a:ext cx="8403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Открыты </a:t>
            </a:r>
            <a:r>
              <a:rPr lang="ru-RU" sz="1800" dirty="0" err="1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спецсчета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 и выпущены квитанции по 1-му и 5-му домам   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Спецсчет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 по 7-му дому забрали в «Общий котел» из-за низкой собираемости.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Остатки средств на </a:t>
            </a:r>
            <a:r>
              <a:rPr lang="ru-RU" sz="1800" dirty="0" err="1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спецсчетах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 на 31.12.2019г:</a:t>
            </a:r>
          </a:p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д.1 – 1 745 640, 77 </a:t>
            </a:r>
            <a:r>
              <a:rPr lang="ru-RU" sz="1800" dirty="0" err="1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руб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;  д.3 – 1 194 976, 43 </a:t>
            </a:r>
            <a:r>
              <a:rPr lang="ru-RU" sz="1800" dirty="0" err="1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руб</a:t>
            </a:r>
            <a:r>
              <a:rPr lang="ru-RU" sz="1800" dirty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;</a:t>
            </a:r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  д.5 – 1 643 951, 90 руб.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9C72AB-5957-4612-AE4C-397878957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70" y="3115469"/>
            <a:ext cx="4746201" cy="29805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45" y="4852204"/>
            <a:ext cx="1781989" cy="14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34981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EA5C3B"/>
                </a:solidFill>
              </a:rPr>
              <a:t>Благоустройство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6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786150" y="1517390"/>
            <a:ext cx="6947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Мы провели весенний субботник по уборке. 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745" y="4762789"/>
            <a:ext cx="1781989" cy="1480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0" y="2028066"/>
            <a:ext cx="5620871" cy="4215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04" y="2028065"/>
            <a:ext cx="3524030" cy="2643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50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42593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EA5C3B"/>
                </a:solidFill>
              </a:rPr>
              <a:t>Благоустройство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7</a:t>
            </a:fld>
            <a:endParaRPr dirty="0">
              <a:solidFill>
                <a:srgbClr val="3469B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15" b="20300"/>
          <a:stretch/>
        </p:blipFill>
        <p:spPr>
          <a:xfrm>
            <a:off x="7171095" y="5283200"/>
            <a:ext cx="1781989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181" y="1376681"/>
            <a:ext cx="511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3372C7"/>
                </a:solidFill>
                <a:latin typeface="Roboto Slab" panose="020B0604020202020204" charset="0"/>
                <a:ea typeface="Roboto Slab" panose="020B0604020202020204" charset="0"/>
              </a:rPr>
              <a:t>Мы заменили скамейки на бульваре…</a:t>
            </a:r>
            <a:endParaRPr lang="en-US" sz="1800" dirty="0">
              <a:solidFill>
                <a:srgbClr val="3372C7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1" y="1854200"/>
            <a:ext cx="6637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32684" y="148257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EA5C3B"/>
                </a:solidFill>
              </a:rPr>
              <a:t>Благоустройство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8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 rot="10800000" flipV="1">
            <a:off x="515807" y="1097857"/>
            <a:ext cx="7447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… и установили новые парковые диваны и чугунные урны на аллее. Теперь наслаждаться лесом одно удовольствие!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37" b="24553"/>
          <a:stretch/>
        </p:blipFill>
        <p:spPr>
          <a:xfrm>
            <a:off x="6896745" y="5346699"/>
            <a:ext cx="1781989" cy="685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7" y="1756888"/>
            <a:ext cx="5461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234981"/>
            <a:ext cx="7571700" cy="93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469B1"/>
                </a:solidFill>
              </a:rPr>
              <a:t> </a:t>
            </a:r>
            <a:r>
              <a:rPr lang="ru-RU" sz="2400" dirty="0">
                <a:solidFill>
                  <a:srgbClr val="EA5C3B"/>
                </a:solidFill>
              </a:rPr>
              <a:t>Благоустройство</a:t>
            </a:r>
            <a:endParaRPr sz="2400" dirty="0">
              <a:solidFill>
                <a:srgbClr val="EA5C3B"/>
              </a:solidFill>
            </a:endParaRPr>
          </a:p>
        </p:txBody>
      </p:sp>
      <p:sp>
        <p:nvSpPr>
          <p:cNvPr id="40" name="Shape 79">
            <a:extLst>
              <a:ext uri="{FF2B5EF4-FFF2-40B4-BE49-F238E27FC236}">
                <a16:creationId xmlns:a16="http://schemas.microsoft.com/office/drawing/2014/main" id="{B7B59456-D06E-4B72-B489-D35994C2E0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469B1"/>
                </a:solidFill>
              </a:rPr>
              <a:t>9</a:t>
            </a:fld>
            <a:endParaRPr dirty="0">
              <a:solidFill>
                <a:srgbClr val="3469B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F23F9-276A-4E5A-87CB-531B2BFFD044}"/>
              </a:ext>
            </a:extLst>
          </p:cNvPr>
          <p:cNvSpPr/>
          <p:nvPr/>
        </p:nvSpPr>
        <p:spPr>
          <a:xfrm>
            <a:off x="538370" y="1171881"/>
            <a:ext cx="7117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469B1"/>
                </a:solidFill>
                <a:latin typeface="Roboto Slab" panose="020B0604020202020204" charset="0"/>
                <a:ea typeface="Roboto Slab" panose="020B0604020202020204" charset="0"/>
              </a:rPr>
              <a:t>Провели электричество для освещения бульвара и детской площадки</a:t>
            </a:r>
            <a:endParaRPr lang="ru-RU" sz="1800" dirty="0">
              <a:solidFill>
                <a:srgbClr val="3469B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694888-E275-4497-AE6B-3FDFC422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23" b="27126"/>
          <a:stretch/>
        </p:blipFill>
        <p:spPr>
          <a:xfrm>
            <a:off x="6985645" y="5424754"/>
            <a:ext cx="1781989" cy="673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921668"/>
            <a:ext cx="6642100" cy="37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624</Words>
  <Application>Microsoft Office PowerPoint</Application>
  <PresentationFormat>On-screen Show (4:3)</PresentationFormat>
  <Paragraphs>177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Source Sans Pro</vt:lpstr>
      <vt:lpstr>Roboto Slab</vt:lpstr>
      <vt:lpstr>Arial</vt:lpstr>
      <vt:lpstr>Cordelia template</vt:lpstr>
      <vt:lpstr>Отчетно-выборное собрание 2020</vt:lpstr>
      <vt:lpstr>PowerPoint Presentation</vt:lpstr>
      <vt:lpstr>PowerPoint Presentation</vt:lpstr>
      <vt:lpstr>PowerPoint Presentation</vt:lpstr>
      <vt:lpstr> Капитальный ремонт</vt:lpstr>
      <vt:lpstr>Благоустройство</vt:lpstr>
      <vt:lpstr>Благоустройство</vt:lpstr>
      <vt:lpstr>Благоустройство</vt:lpstr>
      <vt:lpstr> Благоустройство</vt:lpstr>
      <vt:lpstr> Благоустройство</vt:lpstr>
      <vt:lpstr> Благоустройство</vt:lpstr>
      <vt:lpstr> Благоустройство</vt:lpstr>
      <vt:lpstr> Безопасность </vt:lpstr>
      <vt:lpstr> Текущий ремонт </vt:lpstr>
      <vt:lpstr> Текущий ремонт </vt:lpstr>
      <vt:lpstr> Текущий ремонт </vt:lpstr>
      <vt:lpstr> Текущий ремонт </vt:lpstr>
      <vt:lpstr> Текущий ремонт </vt:lpstr>
      <vt:lpstr> Текущий ремонт </vt:lpstr>
      <vt:lpstr> Южная долина – знак качества!</vt:lpstr>
      <vt:lpstr> Тариф</vt:lpstr>
      <vt:lpstr> Планы</vt:lpstr>
      <vt:lpstr>В этом году срок полномочий нашего правления подошел к концу. На предстоящем голосовании Вам предстоит выбрать: доверить ли нам управление нашими домами на ближайшие 2 года или нет.  С наилучшими пожеланиями, члены правления:  Карев Дмитрий Николаевич Пацюк Александр Валериевич Суранов Сергей Викторович Языков Сергей Анатольевич  и Председатель правления  Афанащенко Павел Константинович! </vt:lpstr>
      <vt:lpstr>Возникли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Аутсорсинг учетных функций</dc:title>
  <dc:creator>dmitry karev</dc:creator>
  <cp:lastModifiedBy>Павел Афанащенко</cp:lastModifiedBy>
  <cp:revision>100</cp:revision>
  <cp:lastPrinted>2020-04-30T16:20:41Z</cp:lastPrinted>
  <dcterms:modified xsi:type="dcterms:W3CDTF">2020-05-05T09:21:46Z</dcterms:modified>
</cp:coreProperties>
</file>